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57" r:id="rId4"/>
    <p:sldId id="260" r:id="rId5"/>
    <p:sldId id="268" r:id="rId6"/>
    <p:sldId id="280" r:id="rId7"/>
    <p:sldId id="270" r:id="rId8"/>
    <p:sldId id="281" r:id="rId9"/>
    <p:sldId id="271" r:id="rId10"/>
    <p:sldId id="266" r:id="rId11"/>
    <p:sldId id="272" r:id="rId12"/>
    <p:sldId id="263" r:id="rId13"/>
    <p:sldId id="273" r:id="rId14"/>
    <p:sldId id="264" r:id="rId15"/>
    <p:sldId id="274" r:id="rId16"/>
    <p:sldId id="261" r:id="rId17"/>
    <p:sldId id="285" r:id="rId18"/>
    <p:sldId id="262" r:id="rId19"/>
    <p:sldId id="289" r:id="rId20"/>
    <p:sldId id="286" r:id="rId21"/>
    <p:sldId id="288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курс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02469135802469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1728395061728392E-3"/>
                  <c:y val="-8.418097982683463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66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716049382716049E-3"/>
                  <c:y val="-2.5254514895504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716049382716049E-3"/>
                  <c:y val="-1.12241306435779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236</c:v>
                </c:pt>
                <c:pt idx="1">
                  <c:v>266</c:v>
                </c:pt>
                <c:pt idx="2">
                  <c:v>231</c:v>
                </c:pt>
                <c:pt idx="3">
                  <c:v>206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3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-1072396128"/>
        <c:axId val="-1072402656"/>
        <c:axId val="0"/>
      </c:bar3DChart>
      <c:catAx>
        <c:axId val="-1072396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72402656"/>
        <c:crosses val="autoZero"/>
        <c:auto val="1"/>
        <c:lblAlgn val="ctr"/>
        <c:lblOffset val="100"/>
        <c:noMultiLvlLbl val="0"/>
      </c:catAx>
      <c:valAx>
        <c:axId val="-1072402656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72396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Волосатов С.Ю.</c:v>
                </c:pt>
                <c:pt idx="1">
                  <c:v>Махмудов Р.Ф.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3.76</c:v>
                </c:pt>
                <c:pt idx="1">
                  <c:v>3.62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067547856"/>
        <c:axId val="-1067547312"/>
        <c:axId val="0"/>
      </c:bar3DChart>
      <c:catAx>
        <c:axId val="-1067547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67547312"/>
        <c:crossesAt val="3"/>
        <c:auto val="1"/>
        <c:lblAlgn val="ctr"/>
        <c:lblOffset val="100"/>
        <c:noMultiLvlLbl val="0"/>
      </c:catAx>
      <c:valAx>
        <c:axId val="-1067547312"/>
        <c:scaling>
          <c:orientation val="minMax"/>
          <c:max val="3.9"/>
          <c:min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67547856"/>
        <c:crosses val="autoZero"/>
        <c:crossBetween val="between"/>
        <c:majorUnit val="0.1"/>
        <c:minorUnit val="4.000000000000001E-3"/>
      </c:valAx>
    </c:plotArea>
    <c:legend>
      <c:legendPos val="r"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38 группа</c:v>
                </c:pt>
                <c:pt idx="1">
                  <c:v>39 группа</c:v>
                </c:pt>
                <c:pt idx="2">
                  <c:v>40 группа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4.13</c:v>
                </c:pt>
                <c:pt idx="1">
                  <c:v>3.06</c:v>
                </c:pt>
                <c:pt idx="2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076241696"/>
        <c:axId val="-1076248768"/>
        <c:axId val="0"/>
      </c:bar3DChart>
      <c:catAx>
        <c:axId val="-1076241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76248768"/>
        <c:crossesAt val="2"/>
        <c:auto val="1"/>
        <c:lblAlgn val="ctr"/>
        <c:lblOffset val="100"/>
        <c:noMultiLvlLbl val="0"/>
      </c:catAx>
      <c:valAx>
        <c:axId val="-1076248768"/>
        <c:scaling>
          <c:orientation val="minMax"/>
          <c:min val="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76241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671089724895485E-2"/>
          <c:y val="4.4861391929187228E-2"/>
          <c:w val="0.90021860114707886"/>
          <c:h val="0.848785330326385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4"/>
                <c:pt idx="0">
                  <c:v>Курбанова И.В.</c:v>
                </c:pt>
                <c:pt idx="1">
                  <c:v>Лебина Е.А.</c:v>
                </c:pt>
                <c:pt idx="2">
                  <c:v>Шаврина Л.Б.</c:v>
                </c:pt>
                <c:pt idx="3">
                  <c:v>Уваров П.С.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3.9</c:v>
                </c:pt>
                <c:pt idx="1">
                  <c:v>3.84</c:v>
                </c:pt>
                <c:pt idx="2">
                  <c:v>3.88</c:v>
                </c:pt>
                <c:pt idx="3">
                  <c:v>4.04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076246048"/>
        <c:axId val="-1076250400"/>
        <c:axId val="0"/>
      </c:bar3DChart>
      <c:catAx>
        <c:axId val="-1076246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b="1"/>
            </a:pPr>
            <a:endParaRPr lang="ru-RU"/>
          </a:p>
        </c:txPr>
        <c:crossAx val="-1076250400"/>
        <c:crosses val="autoZero"/>
        <c:auto val="1"/>
        <c:lblAlgn val="ctr"/>
        <c:lblOffset val="100"/>
        <c:noMultiLvlLbl val="0"/>
      </c:catAx>
      <c:valAx>
        <c:axId val="-1076250400"/>
        <c:scaling>
          <c:orientation val="minMax"/>
          <c:min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762460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41 группа</c:v>
                </c:pt>
                <c:pt idx="1">
                  <c:v>42 группа</c:v>
                </c:pt>
                <c:pt idx="2">
                  <c:v>43 группа</c:v>
                </c:pt>
                <c:pt idx="3">
                  <c:v>45 группа</c:v>
                </c:pt>
                <c:pt idx="4">
                  <c:v>46 группа</c:v>
                </c:pt>
                <c:pt idx="5">
                  <c:v>47группа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3.99</c:v>
                </c:pt>
                <c:pt idx="1">
                  <c:v>3.87</c:v>
                </c:pt>
                <c:pt idx="2">
                  <c:v>3.83</c:v>
                </c:pt>
                <c:pt idx="3">
                  <c:v>3.58</c:v>
                </c:pt>
                <c:pt idx="4">
                  <c:v>3.91</c:v>
                </c:pt>
                <c:pt idx="5">
                  <c:v>3.75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076249312"/>
        <c:axId val="-1076247136"/>
        <c:axId val="0"/>
      </c:bar3DChart>
      <c:catAx>
        <c:axId val="-1076249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76247136"/>
        <c:crosses val="autoZero"/>
        <c:auto val="1"/>
        <c:lblAlgn val="ctr"/>
        <c:lblOffset val="100"/>
        <c:noMultiLvlLbl val="0"/>
      </c:catAx>
      <c:valAx>
        <c:axId val="-1076247136"/>
        <c:scaling>
          <c:orientation val="minMax"/>
          <c:min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76249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Курбанова И.В.</c:v>
                </c:pt>
                <c:pt idx="1">
                  <c:v>Шаврина Л.Б.</c:v>
                </c:pt>
                <c:pt idx="2">
                  <c:v>Колесников А.М.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4.16</c:v>
                </c:pt>
                <c:pt idx="1">
                  <c:v>4.12</c:v>
                </c:pt>
                <c:pt idx="2">
                  <c:v>3.93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076254752"/>
        <c:axId val="-1076245504"/>
        <c:axId val="0"/>
      </c:bar3DChart>
      <c:catAx>
        <c:axId val="-1076254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76245504"/>
        <c:crosses val="autoZero"/>
        <c:auto val="1"/>
        <c:lblAlgn val="ctr"/>
        <c:lblOffset val="100"/>
        <c:noMultiLvlLbl val="0"/>
      </c:catAx>
      <c:valAx>
        <c:axId val="-1076245504"/>
        <c:scaling>
          <c:orientation val="minMax"/>
          <c:min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76254752"/>
        <c:crosses val="autoZero"/>
        <c:crossBetween val="between"/>
        <c:majorUnit val="0.2"/>
        <c:minorUnit val="0.2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2"/>
                <c:pt idx="0">
                  <c:v>49группа</c:v>
                </c:pt>
                <c:pt idx="1">
                  <c:v>50 группа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4.1900000000000004</c:v>
                </c:pt>
                <c:pt idx="1">
                  <c:v>3.88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076244960"/>
        <c:axId val="-1076242240"/>
        <c:axId val="0"/>
      </c:bar3DChart>
      <c:catAx>
        <c:axId val="-1076244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76242240"/>
        <c:crosses val="autoZero"/>
        <c:auto val="1"/>
        <c:lblAlgn val="ctr"/>
        <c:lblOffset val="100"/>
        <c:noMultiLvlLbl val="0"/>
      </c:catAx>
      <c:valAx>
        <c:axId val="-1076242240"/>
        <c:scaling>
          <c:orientation val="minMax"/>
          <c:min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76244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3.0866359269839369E-2"/>
          <c:w val="0.77152388937493921"/>
          <c:h val="0.938267281460321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на "5"</c:v>
                </c:pt>
                <c:pt idx="1">
                  <c:v>на "5" и "4"</c:v>
                </c:pt>
                <c:pt idx="2">
                  <c:v>на "3"</c:v>
                </c:pt>
                <c:pt idx="3">
                  <c:v>задолжники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0.05</c:v>
                </c:pt>
                <c:pt idx="1">
                  <c:v>0.3</c:v>
                </c:pt>
                <c:pt idx="2">
                  <c:v>0.61</c:v>
                </c:pt>
                <c:pt idx="3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902692718965678E-2"/>
          <c:y val="5.3279489911870696E-2"/>
          <c:w val="0.58244070185671237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обученности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0.89</c:v>
                </c:pt>
                <c:pt idx="1">
                  <c:v>0.84</c:v>
                </c:pt>
                <c:pt idx="2">
                  <c:v>0.8</c:v>
                </c:pt>
                <c:pt idx="3">
                  <c:v>0.93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обучения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0.23</c:v>
                </c:pt>
                <c:pt idx="1">
                  <c:v>0.4</c:v>
                </c:pt>
                <c:pt idx="2">
                  <c:v>0.34</c:v>
                </c:pt>
                <c:pt idx="3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076256384"/>
        <c:axId val="-1076255840"/>
      </c:barChart>
      <c:catAx>
        <c:axId val="-1076256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076255840"/>
        <c:crosses val="autoZero"/>
        <c:auto val="1"/>
        <c:lblAlgn val="ctr"/>
        <c:lblOffset val="100"/>
        <c:noMultiLvlLbl val="0"/>
      </c:catAx>
      <c:valAx>
        <c:axId val="-10762558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10762563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 обучения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2019-2020 уч.год</c:v>
                </c:pt>
                <c:pt idx="1">
                  <c:v>2020-2021 уч.год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37</c:v>
                </c:pt>
                <c:pt idx="1">
                  <c:v>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уровнь обученности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2019-2020 уч.год</c:v>
                </c:pt>
                <c:pt idx="1">
                  <c:v>2020-2021 уч.год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98</c:v>
                </c:pt>
                <c:pt idx="1">
                  <c:v>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076251488"/>
        <c:axId val="-1076250944"/>
        <c:axId val="0"/>
      </c:bar3DChart>
      <c:catAx>
        <c:axId val="-1076251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76250944"/>
        <c:crosses val="autoZero"/>
        <c:auto val="1"/>
        <c:lblAlgn val="ctr"/>
        <c:lblOffset val="100"/>
        <c:noMultiLvlLbl val="0"/>
      </c:catAx>
      <c:valAx>
        <c:axId val="-1076250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762514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курсантов</c:v>
                </c:pt>
              </c:strCache>
            </c:strRef>
          </c:tx>
          <c:cat>
            <c:strRef>
              <c:f>Лист1!$A$2:$A$4</c:f>
              <c:strCache>
                <c:ptCount val="2"/>
                <c:pt idx="0">
                  <c:v>на 12.01.2021</c:v>
                </c:pt>
                <c:pt idx="1">
                  <c:v>на 01 .02.2021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165</c:v>
                </c:pt>
                <c:pt idx="1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21 группа</c:v>
                </c:pt>
                <c:pt idx="1">
                  <c:v>22 группа </c:v>
                </c:pt>
                <c:pt idx="2">
                  <c:v>23 группа</c:v>
                </c:pt>
                <c:pt idx="3">
                  <c:v>24 группа</c:v>
                </c:pt>
                <c:pt idx="4">
                  <c:v>25 группа</c:v>
                </c:pt>
                <c:pt idx="5">
                  <c:v>26 группа</c:v>
                </c:pt>
                <c:pt idx="6">
                  <c:v>27 группа</c:v>
                </c:pt>
                <c:pt idx="7">
                  <c:v>28 группа</c:v>
                </c:pt>
                <c:pt idx="8">
                  <c:v>29 группа</c:v>
                </c:pt>
                <c:pt idx="9">
                  <c:v>30 гуппа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3.67</c:v>
                </c:pt>
                <c:pt idx="1">
                  <c:v>3.39</c:v>
                </c:pt>
                <c:pt idx="2">
                  <c:v>3.28</c:v>
                </c:pt>
                <c:pt idx="3">
                  <c:v>3.44</c:v>
                </c:pt>
                <c:pt idx="4">
                  <c:v>3.25</c:v>
                </c:pt>
                <c:pt idx="5">
                  <c:v>3.37</c:v>
                </c:pt>
                <c:pt idx="6">
                  <c:v>3.48</c:v>
                </c:pt>
                <c:pt idx="7">
                  <c:v>3.28</c:v>
                </c:pt>
                <c:pt idx="8">
                  <c:v>4.2</c:v>
                </c:pt>
                <c:pt idx="9">
                  <c:v>3.66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072398848"/>
        <c:axId val="-1117785040"/>
        <c:axId val="0"/>
      </c:bar3DChart>
      <c:catAx>
        <c:axId val="-1072398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117785040"/>
        <c:crosses val="autoZero"/>
        <c:auto val="1"/>
        <c:lblAlgn val="ctr"/>
        <c:lblOffset val="100"/>
        <c:noMultiLvlLbl val="0"/>
      </c:catAx>
      <c:valAx>
        <c:axId val="-1117785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72398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средний </a:t>
            </a:r>
            <a:r>
              <a:rPr lang="ru-RU" dirty="0" smtClean="0"/>
              <a:t>балл по экзаменам</a:t>
            </a:r>
            <a:endParaRPr lang="ru-RU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Сальникова И.И.</c:v>
                </c:pt>
                <c:pt idx="1">
                  <c:v>Киселева Л.А.</c:v>
                </c:pt>
                <c:pt idx="2">
                  <c:v>Харламова Ю.В.</c:v>
                </c:pt>
                <c:pt idx="3">
                  <c:v>Карпов В.А.</c:v>
                </c:pt>
                <c:pt idx="4">
                  <c:v>Чиканов Ю.В.</c:v>
                </c:pt>
                <c:pt idx="5">
                  <c:v>Лыгин И.А.</c:v>
                </c:pt>
                <c:pt idx="6">
                  <c:v>Кужелев А.Н.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3.53</c:v>
                </c:pt>
                <c:pt idx="1">
                  <c:v>3.38</c:v>
                </c:pt>
                <c:pt idx="2">
                  <c:v>3.36</c:v>
                </c:pt>
                <c:pt idx="3">
                  <c:v>3.87</c:v>
                </c:pt>
                <c:pt idx="4">
                  <c:v>3.69</c:v>
                </c:pt>
                <c:pt idx="5">
                  <c:v>3.02</c:v>
                </c:pt>
                <c:pt idx="6">
                  <c:v>3.65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067557648"/>
        <c:axId val="-1067558736"/>
        <c:axId val="0"/>
      </c:bar3DChart>
      <c:catAx>
        <c:axId val="-1067557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67558736"/>
        <c:crosses val="autoZero"/>
        <c:auto val="1"/>
        <c:lblAlgn val="ctr"/>
        <c:lblOffset val="100"/>
        <c:noMultiLvlLbl val="0"/>
      </c:catAx>
      <c:valAx>
        <c:axId val="-1067558736"/>
        <c:scaling>
          <c:orientation val="minMax"/>
          <c:min val="2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67557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06709925148244"/>
          <c:y val="0.38317701669235915"/>
          <c:w val="0.20267364148925829"/>
          <c:h val="8.492623558787379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10 группа</c:v>
                </c:pt>
                <c:pt idx="1">
                  <c:v>11 группа</c:v>
                </c:pt>
                <c:pt idx="2">
                  <c:v>12 группа</c:v>
                </c:pt>
                <c:pt idx="3">
                  <c:v>13группа</c:v>
                </c:pt>
                <c:pt idx="4">
                  <c:v>14 группа</c:v>
                </c:pt>
                <c:pt idx="5">
                  <c:v>15 группа</c:v>
                </c:pt>
                <c:pt idx="6">
                  <c:v>16 группа</c:v>
                </c:pt>
                <c:pt idx="7">
                  <c:v>17 группа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3.85</c:v>
                </c:pt>
                <c:pt idx="1">
                  <c:v>3.55</c:v>
                </c:pt>
                <c:pt idx="2">
                  <c:v>3.63</c:v>
                </c:pt>
                <c:pt idx="3">
                  <c:v>3.73</c:v>
                </c:pt>
                <c:pt idx="4">
                  <c:v>3.76</c:v>
                </c:pt>
                <c:pt idx="5">
                  <c:v>3.04</c:v>
                </c:pt>
                <c:pt idx="6">
                  <c:v>3.24</c:v>
                </c:pt>
                <c:pt idx="7">
                  <c:v>3.28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067558192"/>
        <c:axId val="-1067554384"/>
        <c:axId val="0"/>
      </c:bar3DChart>
      <c:catAx>
        <c:axId val="-1067558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67554384"/>
        <c:crossesAt val="5.000000000000001E-2"/>
        <c:auto val="1"/>
        <c:lblAlgn val="ctr"/>
        <c:lblOffset val="100"/>
        <c:noMultiLvlLbl val="0"/>
      </c:catAx>
      <c:valAx>
        <c:axId val="-1067554384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67558192"/>
        <c:crosses val="autoZero"/>
        <c:crossBetween val="between"/>
        <c:majorUnit val="0.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Карнаущенко Н.Н.</c:v>
                </c:pt>
                <c:pt idx="1">
                  <c:v>Харламова Ю.В.</c:v>
                </c:pt>
                <c:pt idx="2">
                  <c:v>Витютина Е.А.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3.66</c:v>
                </c:pt>
                <c:pt idx="1">
                  <c:v>3.78</c:v>
                </c:pt>
                <c:pt idx="2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067553296"/>
        <c:axId val="-1067548944"/>
        <c:axId val="0"/>
      </c:bar3DChart>
      <c:catAx>
        <c:axId val="-1067553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67548944"/>
        <c:crosses val="autoZero"/>
        <c:auto val="1"/>
        <c:lblAlgn val="ctr"/>
        <c:lblOffset val="100"/>
        <c:noMultiLvlLbl val="0"/>
      </c:catAx>
      <c:valAx>
        <c:axId val="-1067548944"/>
        <c:scaling>
          <c:orientation val="minMax"/>
          <c:max val="4"/>
          <c:min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67553296"/>
        <c:crosses val="autoZero"/>
        <c:crossBetween val="between"/>
        <c:minorUnit val="1.000000000000000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18 группа</c:v>
                </c:pt>
                <c:pt idx="1">
                  <c:v>19 группа</c:v>
                </c:pt>
                <c:pt idx="2">
                  <c:v>20 группа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4.2</c:v>
                </c:pt>
                <c:pt idx="1">
                  <c:v>3.02</c:v>
                </c:pt>
                <c:pt idx="2">
                  <c:v>3.82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067559824"/>
        <c:axId val="-1067555472"/>
        <c:axId val="0"/>
      </c:bar3DChart>
      <c:catAx>
        <c:axId val="-1067559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67555472"/>
        <c:crosses val="autoZero"/>
        <c:auto val="1"/>
        <c:lblAlgn val="ctr"/>
        <c:lblOffset val="100"/>
        <c:noMultiLvlLbl val="0"/>
      </c:catAx>
      <c:valAx>
        <c:axId val="-1067555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67559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752940604646639E-2"/>
          <c:y val="5.0473457250976198E-2"/>
          <c:w val="0.89781496062992128"/>
          <c:h val="0.781510807755167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Пунт А.Е.</c:v>
                </c:pt>
                <c:pt idx="1">
                  <c:v>Чиканов Ю.В.</c:v>
                </c:pt>
                <c:pt idx="2">
                  <c:v>Черемисин А.Н.</c:v>
                </c:pt>
                <c:pt idx="3">
                  <c:v>Горячкин И.А.</c:v>
                </c:pt>
                <c:pt idx="4">
                  <c:v>Рябов А.В.</c:v>
                </c:pt>
                <c:pt idx="5">
                  <c:v>Артимович М.И.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3.54</c:v>
                </c:pt>
                <c:pt idx="1">
                  <c:v>3.86</c:v>
                </c:pt>
                <c:pt idx="2">
                  <c:v>3.53</c:v>
                </c:pt>
                <c:pt idx="3">
                  <c:v>3.36</c:v>
                </c:pt>
                <c:pt idx="4">
                  <c:v>3.53</c:v>
                </c:pt>
                <c:pt idx="5">
                  <c:v>3.45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067549488"/>
        <c:axId val="-1067553840"/>
        <c:axId val="0"/>
      </c:bar3DChart>
      <c:catAx>
        <c:axId val="-1067549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-1067553840"/>
        <c:crossesAt val="3"/>
        <c:auto val="1"/>
        <c:lblAlgn val="ctr"/>
        <c:lblOffset val="100"/>
        <c:noMultiLvlLbl val="0"/>
      </c:catAx>
      <c:valAx>
        <c:axId val="-1067553840"/>
        <c:scaling>
          <c:orientation val="minMax"/>
          <c:min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67549488"/>
        <c:crosses val="autoZero"/>
        <c:crossBetween val="between"/>
        <c:majorUnit val="0.1"/>
        <c:minorUnit val="1.000000000000000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31 группа</c:v>
                </c:pt>
                <c:pt idx="1">
                  <c:v>32 группа</c:v>
                </c:pt>
                <c:pt idx="2">
                  <c:v>33 группа</c:v>
                </c:pt>
                <c:pt idx="3">
                  <c:v>34 группа</c:v>
                </c:pt>
                <c:pt idx="4">
                  <c:v>35 группа</c:v>
                </c:pt>
                <c:pt idx="5">
                  <c:v>36 группа</c:v>
                </c:pt>
                <c:pt idx="6">
                  <c:v>37 группа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3.84</c:v>
                </c:pt>
                <c:pt idx="1">
                  <c:v>3.62</c:v>
                </c:pt>
                <c:pt idx="2">
                  <c:v>3.42</c:v>
                </c:pt>
                <c:pt idx="3">
                  <c:v>3.48</c:v>
                </c:pt>
                <c:pt idx="4">
                  <c:v>3.22</c:v>
                </c:pt>
                <c:pt idx="5">
                  <c:v>3.46</c:v>
                </c:pt>
                <c:pt idx="6">
                  <c:v>3.02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067554928"/>
        <c:axId val="-1067551664"/>
        <c:axId val="0"/>
      </c:bar3DChart>
      <c:catAx>
        <c:axId val="-1067554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67551664"/>
        <c:crossesAt val="2"/>
        <c:auto val="1"/>
        <c:lblAlgn val="ctr"/>
        <c:lblOffset val="100"/>
        <c:noMultiLvlLbl val="0"/>
      </c:catAx>
      <c:valAx>
        <c:axId val="-1067551664"/>
        <c:scaling>
          <c:orientation val="minMax"/>
          <c:max val="3.9"/>
          <c:min val="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067554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0.4475</cdr:x>
      <cdr:y>0.06996</cdr:y>
    </cdr:from>
    <cdr:to>
      <cdr:x>0.54375</cdr:x>
      <cdr:y>0.22906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82752" y="316632"/>
          <a:ext cx="792093" cy="7200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0.35125</cdr:x>
      <cdr:y>0.46771</cdr:y>
    </cdr:from>
    <cdr:to>
      <cdr:x>0.4125</cdr:x>
      <cdr:y>0.6109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90664" y="2116832"/>
          <a:ext cx="504046" cy="648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0.50875</cdr:x>
      <cdr:y>0.49953</cdr:y>
    </cdr:from>
    <cdr:to>
      <cdr:x>0.605</cdr:x>
      <cdr:y>0.56317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186808" y="2260848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0.66625</cdr:x>
      <cdr:y>0.37225</cdr:y>
    </cdr:from>
    <cdr:to>
      <cdr:x>0.73625</cdr:x>
      <cdr:y>0.48362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482952" y="1684784"/>
          <a:ext cx="576091" cy="504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dirty="0">
            <a:solidFill>
              <a:schemeClr val="tx2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0.22875</cdr:x>
      <cdr:y>0.10178</cdr:y>
    </cdr:from>
    <cdr:to>
      <cdr:x>0.3425</cdr:x>
      <cdr:y>0.19724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2521" y="460649"/>
          <a:ext cx="936117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tx1"/>
              </a:solidFill>
            </a:rPr>
            <a:t>3,76</a:t>
          </a:r>
          <a:endParaRPr lang="ru-RU" sz="2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0.52625</cdr:x>
      <cdr:y>0.21315</cdr:y>
    </cdr:from>
    <cdr:to>
      <cdr:x>0.64</cdr:x>
      <cdr:y>0.32452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30827" y="964704"/>
          <a:ext cx="936117" cy="504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tx1"/>
              </a:solidFill>
            </a:rPr>
            <a:t>3,62</a:t>
          </a:r>
          <a:endParaRPr lang="ru-RU" sz="2400" b="1" dirty="0">
            <a:solidFill>
              <a:schemeClr val="tx1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0.73625</cdr:x>
      <cdr:y>0.26088</cdr:y>
    </cdr:from>
    <cdr:to>
      <cdr:x>0.84125</cdr:x>
      <cdr:y>0.43589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59016" y="1180728"/>
          <a:ext cx="864096" cy="792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tx1"/>
              </a:solidFill>
            </a:rPr>
            <a:t>3,70</a:t>
          </a:r>
          <a:endParaRPr lang="ru-RU" sz="2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0.22</cdr:x>
      <cdr:y>0.05405</cdr:y>
    </cdr:from>
    <cdr:to>
      <cdr:x>0.43</cdr:x>
      <cdr:y>0.14951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10544" y="244628"/>
          <a:ext cx="1728184" cy="432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tx1"/>
              </a:solidFill>
            </a:rPr>
            <a:t>4,13</a:t>
          </a:r>
          <a:endParaRPr lang="ru-RU" sz="2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0.4825</cdr:x>
      <cdr:y>0.38816</cdr:y>
    </cdr:from>
    <cdr:to>
      <cdr:x>0.57875</cdr:x>
      <cdr:y>0.46771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970784" y="1756792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tx1"/>
              </a:solidFill>
            </a:rPr>
            <a:t>3,06</a:t>
          </a:r>
          <a:endParaRPr lang="ru-RU" sz="2400" b="1" dirty="0">
            <a:solidFill>
              <a:schemeClr val="tx1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0.325</cdr:x>
      <cdr:y>0.19724</cdr:y>
    </cdr:from>
    <cdr:to>
      <cdr:x>0.47375</cdr:x>
      <cdr:y>0.27679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74640" y="892696"/>
          <a:ext cx="1224136" cy="36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3,84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0.4825</cdr:x>
      <cdr:y>0.1744</cdr:y>
    </cdr:from>
    <cdr:to>
      <cdr:x>0.5875</cdr:x>
      <cdr:y>0.24497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70784" y="789328"/>
          <a:ext cx="864096" cy="319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3,88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0.6575</cdr:x>
      <cdr:y>0.05405</cdr:y>
    </cdr:from>
    <cdr:to>
      <cdr:x>0.78875</cdr:x>
      <cdr:y>0.11769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10944" y="244628"/>
          <a:ext cx="1080120" cy="288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4,04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0.64</cdr:x>
      <cdr:y>0.2152</cdr:y>
    </cdr:from>
    <cdr:to>
      <cdr:x>0.7275</cdr:x>
      <cdr:y>0.2927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266928" y="973996"/>
          <a:ext cx="720080" cy="3507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0.8325</cdr:x>
      <cdr:y>0.16542</cdr:y>
    </cdr:from>
    <cdr:to>
      <cdr:x>0.97249</cdr:x>
      <cdr:y>0.26088</cdr:y>
    </cdr:to>
    <cdr:sp macro="" textlink="">
      <cdr:nvSpPr>
        <cdr:cNvPr id="2" name="TextBox 1"/>
        <cdr:cNvSpPr txBox="1"/>
      </cdr:nvSpPr>
      <cdr:spPr>
        <a:xfrm xmlns:a="http://schemas.openxmlformats.org/drawingml/2006/main" flipH="1">
          <a:off x="6851104" y="748680"/>
          <a:ext cx="1152100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0000"/>
              </a:solidFill>
            </a:rPr>
            <a:t>3,85</a:t>
          </a:r>
          <a:endParaRPr lang="ru-RU" sz="2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0.605</cdr:x>
      <cdr:y>0.21315</cdr:y>
    </cdr:from>
    <cdr:to>
      <cdr:x>0.745</cdr:x>
      <cdr:y>0.34043</cdr:y>
    </cdr:to>
    <cdr:sp macro="" textlink="">
      <cdr:nvSpPr>
        <cdr:cNvPr id="3" name="TextBox 2"/>
        <cdr:cNvSpPr txBox="1"/>
      </cdr:nvSpPr>
      <cdr:spPr>
        <a:xfrm xmlns:a="http://schemas.openxmlformats.org/drawingml/2006/main" flipH="1">
          <a:off x="4978896" y="964709"/>
          <a:ext cx="1152156" cy="576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0.5525</cdr:x>
      <cdr:y>0.32452</cdr:y>
    </cdr:from>
    <cdr:to>
      <cdr:x>0.66625</cdr:x>
      <cdr:y>0.41998</cdr:y>
    </cdr:to>
    <cdr:sp macro="" textlink="">
      <cdr:nvSpPr>
        <cdr:cNvPr id="4" name="TextBox 3"/>
        <cdr:cNvSpPr txBox="1"/>
      </cdr:nvSpPr>
      <cdr:spPr>
        <a:xfrm xmlns:a="http://schemas.openxmlformats.org/drawingml/2006/main" flipH="1">
          <a:off x="4546846" y="1468759"/>
          <a:ext cx="936103" cy="432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3,58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0.28125</cdr:x>
      <cdr:y>0.10178</cdr:y>
    </cdr:from>
    <cdr:to>
      <cdr:x>0.4125</cdr:x>
      <cdr:y>0.24497</cdr:y>
    </cdr:to>
    <cdr:sp macro="" textlink="">
      <cdr:nvSpPr>
        <cdr:cNvPr id="5" name="TextBox 4"/>
        <cdr:cNvSpPr txBox="1"/>
      </cdr:nvSpPr>
      <cdr:spPr>
        <a:xfrm xmlns:a="http://schemas.openxmlformats.org/drawingml/2006/main" flipH="1">
          <a:off x="2314600" y="460648"/>
          <a:ext cx="1080109" cy="648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3,87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0.14125</cdr:x>
      <cdr:y>0.00632</cdr:y>
    </cdr:from>
    <cdr:to>
      <cdr:x>0.255</cdr:x>
      <cdr:y>0.10178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162472" y="28600"/>
          <a:ext cx="936077" cy="432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3,99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0.42125</cdr:x>
      <cdr:y>0.11769</cdr:y>
    </cdr:from>
    <cdr:to>
      <cdr:x>0.52625</cdr:x>
      <cdr:y>0.19724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66728" y="532656"/>
          <a:ext cx="864096" cy="3600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3,83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0.6925</cdr:x>
      <cdr:y>0.05405</cdr:y>
    </cdr:from>
    <cdr:to>
      <cdr:x>0.80625</cdr:x>
      <cdr:y>0.21315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698976" y="244624"/>
          <a:ext cx="936139" cy="7200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3,91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0.15</cdr:x>
      <cdr:y>0.02223</cdr:y>
    </cdr:from>
    <cdr:to>
      <cdr:x>0.24625</cdr:x>
      <cdr:y>0.19724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34480" y="100608"/>
          <a:ext cx="792059" cy="7920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4,16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0.3075</cdr:x>
      <cdr:y>0.03814</cdr:y>
    </cdr:from>
    <cdr:to>
      <cdr:x>0.38625</cdr:x>
      <cdr:y>0.24497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30625" y="172616"/>
          <a:ext cx="648058" cy="9361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4,12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0.465</cdr:x>
      <cdr:y>0.14951</cdr:y>
    </cdr:from>
    <cdr:to>
      <cdr:x>0.5525</cdr:x>
      <cdr:y>0.22906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26768" y="676672"/>
          <a:ext cx="720080" cy="3600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3,93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0.22</cdr:x>
      <cdr:y>0.02223</cdr:y>
    </cdr:from>
    <cdr:to>
      <cdr:x>0.3425</cdr:x>
      <cdr:y>0.27679</cdr:y>
    </cdr:to>
    <cdr:sp macro="" textlink="">
      <cdr:nvSpPr>
        <cdr:cNvPr id="2" name="TextBox 1"/>
        <cdr:cNvSpPr txBox="1"/>
      </cdr:nvSpPr>
      <cdr:spPr>
        <a:xfrm xmlns:a="http://schemas.openxmlformats.org/drawingml/2006/main" flipH="1">
          <a:off x="1810544" y="100608"/>
          <a:ext cx="1008094" cy="11521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0000"/>
              </a:solidFill>
            </a:rPr>
            <a:t>4,19</a:t>
          </a:r>
          <a:endParaRPr lang="ru-RU" sz="2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0.4825</cdr:x>
      <cdr:y>0.16542</cdr:y>
    </cdr:from>
    <cdr:to>
      <cdr:x>0.5875</cdr:x>
      <cdr:y>0.27679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70782" y="748679"/>
          <a:ext cx="864097" cy="504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0000"/>
              </a:solidFill>
            </a:rPr>
            <a:t>3,88</a:t>
          </a:r>
          <a:endParaRPr lang="ru-RU" sz="2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0.73625</cdr:x>
      <cdr:y>0.14951</cdr:y>
    </cdr:from>
    <cdr:to>
      <cdr:x>0.85874</cdr:x>
      <cdr:y>0.22906</cdr:y>
    </cdr:to>
    <cdr:sp macro="" textlink="">
      <cdr:nvSpPr>
        <cdr:cNvPr id="4" name="TextBox 3"/>
        <cdr:cNvSpPr txBox="1"/>
      </cdr:nvSpPr>
      <cdr:spPr>
        <a:xfrm xmlns:a="http://schemas.openxmlformats.org/drawingml/2006/main" flipH="1">
          <a:off x="6059015" y="676677"/>
          <a:ext cx="1008111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400" b="1" dirty="0">
            <a:solidFill>
              <a:srgbClr val="FF0000"/>
            </a:solidFill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0.43749</cdr:x>
      <cdr:y>0.11137</cdr:y>
    </cdr:from>
    <cdr:to>
      <cdr:x>0.51624</cdr:x>
      <cdr:y>0.24497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0" y="504056"/>
          <a:ext cx="648072" cy="6046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/>
            <a:t>5%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0.54375</cdr:x>
      <cdr:y>0.2927</cdr:y>
    </cdr:from>
    <cdr:to>
      <cdr:x>0.68375</cdr:x>
      <cdr:y>0.37225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74840" y="1324744"/>
          <a:ext cx="115212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/>
            <a:t>30%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0.66499</cdr:x>
      <cdr:y>0.49321</cdr:y>
    </cdr:from>
    <cdr:to>
      <cdr:x>0.78749</cdr:x>
      <cdr:y>0.58867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72608" y="2232248"/>
          <a:ext cx="100812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400" b="1" dirty="0"/>
        </a:p>
      </cdr:txBody>
    </cdr:sp>
  </cdr:relSizeAnchor>
  <cdr:relSizeAnchor xmlns:cdr="http://schemas.openxmlformats.org/drawingml/2006/chartDrawing">
    <cdr:from>
      <cdr:x>0.22875</cdr:x>
      <cdr:y>0.48362</cdr:y>
    </cdr:from>
    <cdr:to>
      <cdr:x>0.38625</cdr:x>
      <cdr:y>0.57908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82552" y="2188840"/>
          <a:ext cx="129614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/>
            <a:t>61%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0.32375</cdr:x>
      <cdr:y>0.01591</cdr:y>
    </cdr:from>
    <cdr:to>
      <cdr:x>0.41999</cdr:x>
      <cdr:y>0.19092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64296" y="72008"/>
          <a:ext cx="792087" cy="7920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/>
            <a:t>5%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0.035</cdr:x>
      <cdr:y>0.01591</cdr:y>
    </cdr:from>
    <cdr:to>
      <cdr:x>0.97999</cdr:x>
      <cdr:y>0.14319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8032" y="72008"/>
          <a:ext cx="777686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0.0175</cdr:x>
      <cdr:y>0.01591</cdr:y>
    </cdr:from>
    <cdr:to>
      <cdr:x>0.98874</cdr:x>
      <cdr:y>0.07955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44016" y="72008"/>
          <a:ext cx="79928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0.12376</cdr:x>
      <cdr:y>0.06996</cdr:y>
    </cdr:from>
    <cdr:to>
      <cdr:x>0.21125</cdr:x>
      <cdr:y>0.26088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18495" y="316632"/>
          <a:ext cx="720008" cy="864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/>
            <a:t>89%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0.1675</cdr:x>
      <cdr:y>0.56317</cdr:y>
    </cdr:from>
    <cdr:to>
      <cdr:x>0.255</cdr:x>
      <cdr:y>0.67454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78495" y="2548887"/>
          <a:ext cx="720053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/>
            <a:t>23%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0.26375</cdr:x>
      <cdr:y>0.10178</cdr:y>
    </cdr:from>
    <cdr:to>
      <cdr:x>0.3425</cdr:x>
      <cdr:y>0.18133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70584" y="460648"/>
          <a:ext cx="648054" cy="3600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/>
            <a:t>84%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0.3075</cdr:x>
      <cdr:y>0.1336</cdr:y>
    </cdr:from>
    <cdr:to>
      <cdr:x>0.41861</cdr:x>
      <cdr:y>0.33563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30624" y="6046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0.4125</cdr:x>
      <cdr:y>0.1336</cdr:y>
    </cdr:from>
    <cdr:to>
      <cdr:x>0.50875</cdr:x>
      <cdr:y>0.21315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394719" y="604664"/>
          <a:ext cx="792089" cy="36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/>
            <a:t>80%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0.5525</cdr:x>
      <cdr:y>0.03814</cdr:y>
    </cdr:from>
    <cdr:to>
      <cdr:x>0.63125</cdr:x>
      <cdr:y>0.16542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546847" y="172616"/>
          <a:ext cx="648087" cy="5760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/>
            <a:t>93%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0.31625</cdr:x>
      <cdr:y>0.46771</cdr:y>
    </cdr:from>
    <cdr:to>
      <cdr:x>0.40375</cdr:x>
      <cdr:y>0.59499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602631" y="2116832"/>
          <a:ext cx="720069" cy="5760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/>
            <a:t>40%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0.45625</cdr:x>
      <cdr:y>0.49953</cdr:y>
    </cdr:from>
    <cdr:to>
      <cdr:x>0.54375</cdr:x>
      <cdr:y>0.70636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754761" y="2260848"/>
          <a:ext cx="720084" cy="936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/>
            <a:t>34%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0.605</cdr:x>
      <cdr:y>0.43589</cdr:y>
    </cdr:from>
    <cdr:to>
      <cdr:x>0.70125</cdr:x>
      <cdr:y>0.56317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978896" y="1972816"/>
          <a:ext cx="792111" cy="5760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/>
            <a:t>44%</a:t>
          </a:r>
          <a:endParaRPr lang="ru-RU" sz="2000" b="1" dirty="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0.15875</cdr:x>
      <cdr:y>0.43589</cdr:y>
    </cdr:from>
    <cdr:to>
      <cdr:x>0.24625</cdr:x>
      <cdr:y>0.54726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06487" y="1972816"/>
          <a:ext cx="720051" cy="504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0000"/>
              </a:solidFill>
            </a:rPr>
            <a:t>37%</a:t>
          </a:r>
          <a:endParaRPr lang="ru-RU" sz="2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0.43875</cdr:x>
      <cdr:y>0.46771</cdr:y>
    </cdr:from>
    <cdr:to>
      <cdr:x>0.52625</cdr:x>
      <cdr:y>0.57908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10744" y="2116832"/>
          <a:ext cx="720083" cy="504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0000"/>
              </a:solidFill>
            </a:rPr>
            <a:t>35%</a:t>
          </a:r>
          <a:endParaRPr lang="ru-RU" sz="2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0.5175</cdr:x>
      <cdr:y>0.02223</cdr:y>
    </cdr:from>
    <cdr:to>
      <cdr:x>0.64</cdr:x>
      <cdr:y>0.10178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58816" y="100608"/>
          <a:ext cx="1008128" cy="3600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tx2"/>
              </a:solidFill>
            </a:rPr>
            <a:t>96%</a:t>
          </a:r>
          <a:endParaRPr lang="ru-RU" sz="24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0.24625</cdr:x>
      <cdr:y>0.02223</cdr:y>
    </cdr:from>
    <cdr:to>
      <cdr:x>0.3425</cdr:x>
      <cdr:y>0.16542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26568" y="100608"/>
          <a:ext cx="792070" cy="648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tx2"/>
              </a:solidFill>
            </a:rPr>
            <a:t>98%</a:t>
          </a:r>
          <a:endParaRPr lang="ru-RU" sz="2400" b="1" dirty="0">
            <a:solidFill>
              <a:schemeClr val="tx2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0.06251</cdr:x>
      <cdr:y>0.00632</cdr:y>
    </cdr:from>
    <cdr:to>
      <cdr:x>0.88499</cdr:x>
      <cdr:y>0.1336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4400" y="28600"/>
          <a:ext cx="676875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dirty="0"/>
        </a:p>
      </cdr:txBody>
    </cdr:sp>
  </cdr:relSizeAnchor>
  <cdr:relSizeAnchor xmlns:cdr="http://schemas.openxmlformats.org/drawingml/2006/chartDrawing">
    <cdr:from>
      <cdr:x>0.40375</cdr:x>
      <cdr:y>0.18133</cdr:y>
    </cdr:from>
    <cdr:to>
      <cdr:x>0.54375</cdr:x>
      <cdr:y>0.27679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22712" y="820688"/>
          <a:ext cx="115212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400" b="1" dirty="0"/>
        </a:p>
      </cdr:txBody>
    </cdr:sp>
  </cdr:relSizeAnchor>
  <cdr:relSizeAnchor xmlns:cdr="http://schemas.openxmlformats.org/drawingml/2006/chartDrawing">
    <cdr:from>
      <cdr:x>0.35125</cdr:x>
      <cdr:y>0.49953</cdr:y>
    </cdr:from>
    <cdr:to>
      <cdr:x>0.5875</cdr:x>
      <cdr:y>0.64272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90665" y="2260854"/>
          <a:ext cx="1944216" cy="648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/>
            <a:t>165 чел./17%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0.21125</cdr:x>
      <cdr:y>0.10178</cdr:y>
    </cdr:from>
    <cdr:to>
      <cdr:x>0.47375</cdr:x>
      <cdr:y>0.38816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738536" y="460648"/>
          <a:ext cx="2160237" cy="1296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/>
            <a:t>26 чел/5%.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0.4825</cdr:x>
      <cdr:y>0.24497</cdr:y>
    </cdr:from>
    <cdr:to>
      <cdr:x>0.59361</cdr:x>
      <cdr:y>0.447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970784" y="110872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0.28125</cdr:x>
      <cdr:y>0.21315</cdr:y>
    </cdr:from>
    <cdr:to>
      <cdr:x>0.36875</cdr:x>
      <cdr:y>0.30861</cdr:y>
    </cdr:to>
    <cdr:sp macro="" textlink="">
      <cdr:nvSpPr>
        <cdr:cNvPr id="2" name="TextBox 1"/>
        <cdr:cNvSpPr txBox="1"/>
      </cdr:nvSpPr>
      <cdr:spPr>
        <a:xfrm xmlns:a="http://schemas.openxmlformats.org/drawingml/2006/main" flipH="1">
          <a:off x="2314600" y="964704"/>
          <a:ext cx="72008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3,28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0.535</cdr:x>
      <cdr:y>0.21315</cdr:y>
    </cdr:from>
    <cdr:to>
      <cdr:x>0.63125</cdr:x>
      <cdr:y>0.30861</cdr:y>
    </cdr:to>
    <cdr:sp macro="" textlink="">
      <cdr:nvSpPr>
        <cdr:cNvPr id="3" name="TextBox 2"/>
        <cdr:cNvSpPr txBox="1"/>
      </cdr:nvSpPr>
      <cdr:spPr>
        <a:xfrm xmlns:a="http://schemas.openxmlformats.org/drawingml/2006/main" flipH="1">
          <a:off x="4402830" y="964704"/>
          <a:ext cx="792103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3,37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0.11501</cdr:x>
      <cdr:y>0.14951</cdr:y>
    </cdr:from>
    <cdr:to>
      <cdr:x>0.22</cdr:x>
      <cdr:y>0.24497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46448" y="676677"/>
          <a:ext cx="8640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3,67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0.2025</cdr:x>
      <cdr:y>0.18133</cdr:y>
    </cdr:from>
    <cdr:to>
      <cdr:x>0.29</cdr:x>
      <cdr:y>0.24497</cdr:y>
    </cdr:to>
    <cdr:sp macro="" textlink="">
      <cdr:nvSpPr>
        <cdr:cNvPr id="5" name="TextBox 4"/>
        <cdr:cNvSpPr txBox="1"/>
      </cdr:nvSpPr>
      <cdr:spPr>
        <a:xfrm xmlns:a="http://schemas.openxmlformats.org/drawingml/2006/main" flipH="1">
          <a:off x="1666528" y="820693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3,4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0.6225</cdr:x>
      <cdr:y>0.21315</cdr:y>
    </cdr:from>
    <cdr:to>
      <cdr:x>0.70125</cdr:x>
      <cdr:y>0.34043</cdr:y>
    </cdr:to>
    <cdr:sp macro="" textlink="">
      <cdr:nvSpPr>
        <cdr:cNvPr id="6" name="TextBox 5"/>
        <cdr:cNvSpPr txBox="1"/>
      </cdr:nvSpPr>
      <cdr:spPr>
        <a:xfrm xmlns:a="http://schemas.openxmlformats.org/drawingml/2006/main" flipH="1">
          <a:off x="5122912" y="964705"/>
          <a:ext cx="648072" cy="576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3,48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0.77125</cdr:x>
      <cdr:y>0.11769</cdr:y>
    </cdr:from>
    <cdr:to>
      <cdr:x>0.85875</cdr:x>
      <cdr:y>0.22906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347048" y="532656"/>
          <a:ext cx="72009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4,2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0.86749</cdr:x>
      <cdr:y>0.18133</cdr:y>
    </cdr:from>
    <cdr:to>
      <cdr:x>0.98999</cdr:x>
      <cdr:y>0.30861</cdr:y>
    </cdr:to>
    <cdr:sp macro="" textlink="">
      <cdr:nvSpPr>
        <cdr:cNvPr id="8" name="TextBox 7"/>
        <cdr:cNvSpPr txBox="1"/>
      </cdr:nvSpPr>
      <cdr:spPr>
        <a:xfrm xmlns:a="http://schemas.openxmlformats.org/drawingml/2006/main" flipH="1">
          <a:off x="7139134" y="820688"/>
          <a:ext cx="1008111" cy="5760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3,66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0.45625</cdr:x>
      <cdr:y>0.24497</cdr:y>
    </cdr:from>
    <cdr:to>
      <cdr:x>0.535</cdr:x>
      <cdr:y>0.32452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754760" y="1108720"/>
          <a:ext cx="648076" cy="36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3,25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0.36875</cdr:x>
      <cdr:y>0.21315</cdr:y>
    </cdr:from>
    <cdr:to>
      <cdr:x>0.43875</cdr:x>
      <cdr:y>0.27679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034680" y="964704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3,44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0.70125</cdr:x>
      <cdr:y>0.24497</cdr:y>
    </cdr:from>
    <cdr:to>
      <cdr:x>0.78875</cdr:x>
      <cdr:y>0.30861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770984" y="1108720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3,28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</cdr:x>
      <cdr:y>0.20683</cdr:y>
    </cdr:from>
    <cdr:to>
      <cdr:x>0.22</cdr:x>
      <cdr:y>0.49953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52128" y="936104"/>
          <a:ext cx="658384" cy="1324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3,53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0.21875</cdr:x>
      <cdr:y>0.25456</cdr:y>
    </cdr:from>
    <cdr:to>
      <cdr:x>0.32375</cdr:x>
      <cdr:y>0.54726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00200" y="1152129"/>
          <a:ext cx="864095" cy="1324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3,38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0.315</cdr:x>
      <cdr:y>0.23865</cdr:y>
    </cdr:from>
    <cdr:to>
      <cdr:x>0.51624</cdr:x>
      <cdr:y>0.44548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92288" y="1080121"/>
          <a:ext cx="1656161" cy="9361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3,36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0.40249</cdr:x>
      <cdr:y>0.09546</cdr:y>
    </cdr:from>
    <cdr:to>
      <cdr:x>0.6925</cdr:x>
      <cdr:y>0.20683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312368" y="432048"/>
          <a:ext cx="2386630" cy="504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3,87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0.48999</cdr:x>
      <cdr:y>0.14319</cdr:y>
    </cdr:from>
    <cdr:to>
      <cdr:x>0.62124</cdr:x>
      <cdr:y>0.22274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032448" y="648073"/>
          <a:ext cx="1080109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3,69</a:t>
          </a:r>
          <a:endParaRPr lang="ru-RU" sz="20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0.57749</cdr:x>
      <cdr:y>0.35002</cdr:y>
    </cdr:from>
    <cdr:to>
      <cdr:x>0.65624</cdr:x>
      <cdr:y>0.4773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752528" y="1584176"/>
          <a:ext cx="648072" cy="576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3,02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0.66499</cdr:x>
      <cdr:y>0.1591</cdr:y>
    </cdr:from>
    <cdr:to>
      <cdr:x>0.75249</cdr:x>
      <cdr:y>0.23865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472608" y="720080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3,65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0.13251</cdr:x>
      <cdr:y>0.02223</cdr:y>
    </cdr:from>
    <cdr:to>
      <cdr:x>0.22</cdr:x>
      <cdr:y>0.27679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0464" y="100608"/>
          <a:ext cx="720048" cy="11521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3,85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0.2375</cdr:x>
      <cdr:y>0.06996</cdr:y>
    </cdr:from>
    <cdr:to>
      <cdr:x>0.31625</cdr:x>
      <cdr:y>0.14951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54560" y="316632"/>
          <a:ext cx="648073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3,55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0.33375</cdr:x>
      <cdr:y>0.05405</cdr:y>
    </cdr:from>
    <cdr:to>
      <cdr:x>0.42125</cdr:x>
      <cdr:y>0.14951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46648" y="244624"/>
          <a:ext cx="720081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3,63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0.43875</cdr:x>
      <cdr:y>0.03814</cdr:y>
    </cdr:from>
    <cdr:to>
      <cdr:x>0.5175</cdr:x>
      <cdr:y>0.11769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10745" y="172616"/>
          <a:ext cx="648072" cy="36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3,73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0.64</cdr:x>
      <cdr:y>0.16542</cdr:y>
    </cdr:from>
    <cdr:to>
      <cdr:x>0.78</cdr:x>
      <cdr:y>0.26088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266928" y="748681"/>
          <a:ext cx="11521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3,04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0.85875</cdr:x>
      <cdr:y>0.10178</cdr:y>
    </cdr:from>
    <cdr:to>
      <cdr:x>0.95499</cdr:x>
      <cdr:y>0.4518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067128" y="460648"/>
          <a:ext cx="792058" cy="15841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3,34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0.75375</cdr:x>
      <cdr:y>0.11769</cdr:y>
    </cdr:from>
    <cdr:to>
      <cdr:x>0.84125</cdr:x>
      <cdr:y>0.26088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203032" y="532656"/>
          <a:ext cx="720080" cy="648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3,28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0.54375</cdr:x>
      <cdr:y>0.03814</cdr:y>
    </cdr:from>
    <cdr:to>
      <cdr:x>0.6225</cdr:x>
      <cdr:y>0.10178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474840" y="172616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3,76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0.15875</cdr:x>
      <cdr:y>0.44474</cdr:y>
    </cdr:from>
    <cdr:to>
      <cdr:x>0.255</cdr:x>
      <cdr:y>0.53135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06488" y="2012886"/>
          <a:ext cx="792088" cy="391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0.38625</cdr:x>
      <cdr:y>0.14951</cdr:y>
    </cdr:from>
    <cdr:to>
      <cdr:x>0.47375</cdr:x>
      <cdr:y>0.37225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78695" y="676673"/>
          <a:ext cx="720077" cy="10081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3,78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0.59625</cdr:x>
      <cdr:y>0.30861</cdr:y>
    </cdr:from>
    <cdr:to>
      <cdr:x>0.6925</cdr:x>
      <cdr:y>0.41998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906888" y="1396752"/>
          <a:ext cx="79208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3,5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0.29875</cdr:x>
      <cdr:y>0.05405</cdr:y>
    </cdr:from>
    <cdr:to>
      <cdr:x>0.45625</cdr:x>
      <cdr:y>0.11769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58616" y="244624"/>
          <a:ext cx="129614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0.4825</cdr:x>
      <cdr:y>0.21315</cdr:y>
    </cdr:from>
    <cdr:to>
      <cdr:x>0.5875</cdr:x>
      <cdr:y>0.32452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70784" y="964704"/>
          <a:ext cx="86410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0000"/>
              </a:solidFill>
            </a:rPr>
            <a:t>3,02</a:t>
          </a:r>
          <a:endParaRPr lang="ru-RU" sz="2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0.2375</cdr:x>
      <cdr:y>0.02223</cdr:y>
    </cdr:from>
    <cdr:to>
      <cdr:x>0.325</cdr:x>
      <cdr:y>0.11769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54560" y="100612"/>
          <a:ext cx="720080" cy="432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0000"/>
              </a:solidFill>
            </a:rPr>
            <a:t>4,2</a:t>
          </a:r>
          <a:endParaRPr lang="ru-RU" sz="2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0.745</cdr:x>
      <cdr:y>0.08587</cdr:y>
    </cdr:from>
    <cdr:to>
      <cdr:x>0.85</cdr:x>
      <cdr:y>0.19724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131024" y="388640"/>
          <a:ext cx="86409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0000"/>
              </a:solidFill>
            </a:rPr>
            <a:t>3,82</a:t>
          </a:r>
          <a:endParaRPr lang="ru-RU" sz="2400" b="1" dirty="0">
            <a:solidFill>
              <a:srgbClr val="FF000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0.14764</cdr:x>
      <cdr:y>0.26898</cdr:y>
    </cdr:from>
    <cdr:to>
      <cdr:x>0.25186</cdr:x>
      <cdr:y>0.34208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1324744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3,54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0.29528</cdr:x>
      <cdr:y>0.04967</cdr:y>
    </cdr:from>
    <cdr:to>
      <cdr:x>0.42556</cdr:x>
      <cdr:y>0.23973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48272" y="244624"/>
          <a:ext cx="1080120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3,86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0.38625</cdr:x>
      <cdr:y>0.46771</cdr:y>
    </cdr:from>
    <cdr:to>
      <cdr:x>0.4825</cdr:x>
      <cdr:y>0.59499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178696" y="2116832"/>
          <a:ext cx="79208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0.42556</cdr:x>
      <cdr:y>0.2836</cdr:y>
    </cdr:from>
    <cdr:to>
      <cdr:x>0.5124</cdr:x>
      <cdr:y>0.37132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528430" y="1396752"/>
          <a:ext cx="72004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3,53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0.56451</cdr:x>
      <cdr:y>0.38594</cdr:y>
    </cdr:from>
    <cdr:to>
      <cdr:x>0.65136</cdr:x>
      <cdr:y>0.48828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680501" y="1900808"/>
          <a:ext cx="720099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3,36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0.43</cdr:x>
      <cdr:y>0</cdr:y>
    </cdr:from>
    <cdr:to>
      <cdr:x>0.675</cdr:x>
      <cdr:y>0.08587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538736" y="0"/>
          <a:ext cx="2016224" cy="388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/>
            <a:t>Средний балл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0.69478</cdr:x>
      <cdr:y>0.26898</cdr:y>
    </cdr:from>
    <cdr:to>
      <cdr:x>0.77295</cdr:x>
      <cdr:y>0.3567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760604" y="1324744"/>
          <a:ext cx="648129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3,53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0.85111</cdr:x>
      <cdr:y>0.3567</cdr:y>
    </cdr:from>
    <cdr:to>
      <cdr:x>0.92927</cdr:x>
      <cdr:y>0.4298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056778" y="1756792"/>
          <a:ext cx="648045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3,45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0.85</cdr:x>
      <cdr:y>0.32452</cdr:y>
    </cdr:from>
    <cdr:to>
      <cdr:x>0.92874</cdr:x>
      <cdr:y>0.40407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95160" y="1468760"/>
          <a:ext cx="647999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3,02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0.7275</cdr:x>
      <cdr:y>0.16542</cdr:y>
    </cdr:from>
    <cdr:to>
      <cdr:x>0.80625</cdr:x>
      <cdr:y>0.27679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987034" y="748680"/>
          <a:ext cx="648081" cy="5040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3,4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0.605</cdr:x>
      <cdr:y>0.22906</cdr:y>
    </cdr:from>
    <cdr:to>
      <cdr:x>0.71</cdr:x>
      <cdr:y>0.46771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978897" y="1036712"/>
          <a:ext cx="864120" cy="10801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3,22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0.36875</cdr:x>
      <cdr:y>0.14951</cdr:y>
    </cdr:from>
    <cdr:to>
      <cdr:x>0.56125</cdr:x>
      <cdr:y>0.38816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34665" y="676673"/>
          <a:ext cx="1584198" cy="10801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3,42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0.255</cdr:x>
      <cdr:y>0.08587</cdr:y>
    </cdr:from>
    <cdr:to>
      <cdr:x>0.3775</cdr:x>
      <cdr:y>0.21315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98548" y="388640"/>
          <a:ext cx="100812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3,62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0.13251</cdr:x>
      <cdr:y>0.02223</cdr:y>
    </cdr:from>
    <cdr:to>
      <cdr:x>0.24625</cdr:x>
      <cdr:y>0.1336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90504" y="100608"/>
          <a:ext cx="936035" cy="5040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3,84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0.4825</cdr:x>
      <cdr:y>0.14951</cdr:y>
    </cdr:from>
    <cdr:to>
      <cdr:x>0.57875</cdr:x>
      <cdr:y>0.38816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970782" y="676673"/>
          <a:ext cx="792099" cy="10801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3,47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AE26-DBFF-4421-B69B-618563E6807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6935-4CFB-4720-9D53-C57159BDE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24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AE26-DBFF-4421-B69B-618563E6807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6935-4CFB-4720-9D53-C57159BDE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621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AE26-DBFF-4421-B69B-618563E6807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6935-4CFB-4720-9D53-C57159BDE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82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AE26-DBFF-4421-B69B-618563E6807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6935-4CFB-4720-9D53-C57159BDE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19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AE26-DBFF-4421-B69B-618563E6807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6935-4CFB-4720-9D53-C57159BDE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15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AE26-DBFF-4421-B69B-618563E6807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6935-4CFB-4720-9D53-C57159BDE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22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AE26-DBFF-4421-B69B-618563E6807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6935-4CFB-4720-9D53-C57159BDE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79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AE26-DBFF-4421-B69B-618563E6807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6935-4CFB-4720-9D53-C57159BDE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59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AE26-DBFF-4421-B69B-618563E6807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6935-4CFB-4720-9D53-C57159BDE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12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AE26-DBFF-4421-B69B-618563E6807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6935-4CFB-4720-9D53-C57159BDE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74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AE26-DBFF-4421-B69B-618563E6807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6935-4CFB-4720-9D53-C57159BDE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8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1AE26-DBFF-4421-B69B-618563E6807E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56935-4CFB-4720-9D53-C57159BDE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91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214282" y="272058"/>
            <a:ext cx="8678198" cy="14287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b="1" kern="15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ramond" panose="02020404030301010803" pitchFamily="18" charset="0"/>
              </a:rPr>
              <a:t>ПЕДСОВЕТ</a:t>
            </a:r>
            <a:r>
              <a:rPr lang="ru-RU" b="1" kern="15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ramond" panose="02020404030301010803" pitchFamily="18" charset="0"/>
              </a:rPr>
              <a:t>  </a:t>
            </a:r>
            <a:br>
              <a:rPr lang="ru-RU" b="1" kern="15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ru-RU" b="1" kern="15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ramond" panose="02020404030301010803" pitchFamily="18" charset="0"/>
              </a:rPr>
              <a:t>3 февраля  2021 года</a:t>
            </a:r>
            <a:endParaRPr lang="ru-RU" b="1" kern="15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5" name="Подзаголовок 4"/>
          <p:cNvSpPr txBox="1">
            <a:spLocks/>
          </p:cNvSpPr>
          <p:nvPr/>
        </p:nvSpPr>
        <p:spPr>
          <a:xfrm>
            <a:off x="214282" y="1877055"/>
            <a:ext cx="8678198" cy="47399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 дня:</a:t>
            </a:r>
          </a:p>
          <a:p>
            <a:pPr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1.Итоги зимней экзаменационной сессии и задачи на второй семестр учебного года.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Докладчики:  Малинин А.В.,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Зубехин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А.А.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Итоги воспитательной работы с курсантами  3 курса.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Докладчик: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Корочкова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Е.В.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3.Утверждение положений о практической подготовке и об учебной и производственной практике.</a:t>
            </a:r>
          </a:p>
        </p:txBody>
      </p:sp>
    </p:spTree>
    <p:extLst>
      <p:ext uri="{BB962C8B-B14F-4D97-AF65-F5344CB8AC3E}">
        <p14:creationId xmlns:p14="http://schemas.microsoft.com/office/powerpoint/2010/main" val="375586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Средний балл по группам</a:t>
            </a:r>
            <a:br>
              <a:rPr lang="ru-RU" b="1" dirty="0" smtClean="0"/>
            </a:br>
            <a:r>
              <a:rPr lang="ru-RU" b="1" dirty="0" smtClean="0"/>
              <a:t>2 курс электроники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66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320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Качество обучения 3 курс механики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135049"/>
              </p:ext>
            </p:extLst>
          </p:nvPr>
        </p:nvGraphicFramePr>
        <p:xfrm>
          <a:off x="395536" y="1600200"/>
          <a:ext cx="8291264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993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Средний балл по группам</a:t>
            </a:r>
            <a:br>
              <a:rPr lang="ru-RU" b="1" dirty="0" smtClean="0"/>
            </a:br>
            <a:r>
              <a:rPr lang="ru-RU" b="1" dirty="0" smtClean="0"/>
              <a:t>3 курс механики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80699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202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Качество обучения 3 курс электроники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8021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845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Средний бал по группам </a:t>
            </a:r>
            <a:br>
              <a:rPr lang="ru-RU" b="1" dirty="0" smtClean="0"/>
            </a:br>
            <a:r>
              <a:rPr lang="ru-RU" b="1" dirty="0" smtClean="0"/>
              <a:t>3 курс электроники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7716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245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Качество обучения 4 курс механики</a:t>
            </a:r>
            <a:endParaRPr lang="ru-RU" b="1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9490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63688" y="238953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3,9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8696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1247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Средний балл по группам </a:t>
            </a:r>
            <a:br>
              <a:rPr lang="ru-RU" b="1" dirty="0" smtClean="0"/>
            </a:br>
            <a:r>
              <a:rPr lang="ru-RU" b="1" dirty="0" smtClean="0"/>
              <a:t>4 курс механики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8646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281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Качество обучения 4 </a:t>
            </a:r>
            <a:r>
              <a:rPr lang="ru-RU" b="1" dirty="0" smtClean="0"/>
              <a:t>курс</a:t>
            </a:r>
            <a:br>
              <a:rPr lang="ru-RU" b="1" dirty="0" smtClean="0"/>
            </a:br>
            <a:r>
              <a:rPr lang="ru-RU" b="1" dirty="0" smtClean="0"/>
              <a:t>электроники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9301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234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75240" cy="1224136"/>
          </a:xfrm>
        </p:spPr>
        <p:txBody>
          <a:bodyPr>
            <a:noAutofit/>
          </a:bodyPr>
          <a:lstStyle/>
          <a:p>
            <a:r>
              <a:rPr lang="ru-RU" b="1" dirty="0" smtClean="0"/>
              <a:t>Средний балл по группам </a:t>
            </a:r>
            <a:br>
              <a:rPr lang="ru-RU" b="1" dirty="0" smtClean="0"/>
            </a:br>
            <a:r>
              <a:rPr lang="ru-RU" b="1" dirty="0" smtClean="0"/>
              <a:t>4 курс электроники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849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428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Качество обучения по колледжу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091323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967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СТАТИСТИКА ЧИСЛЕННОСТИ КУРСАНТОВ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815696"/>
              </p:ext>
            </p:extLst>
          </p:nvPr>
        </p:nvGraphicFramePr>
        <p:xfrm>
          <a:off x="457200" y="1600200"/>
          <a:ext cx="82296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Причины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Количество обучающихся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Призыв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ряды РА</a:t>
                      </a:r>
                      <a:endParaRPr lang="ru-RU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собственному желанию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19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академической задолженности 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</a:tr>
              <a:tr h="424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Академический отпуск 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/>
                </a:tc>
              </a:tr>
              <a:tr h="42416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Пропуски занятий по неуважительной причине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Перевод в другое ОУ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или на заочное обучение</a:t>
                      </a:r>
                      <a:endParaRPr lang="ru-RU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0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Уровень </a:t>
            </a:r>
            <a:r>
              <a:rPr lang="ru-RU" b="1" dirty="0" err="1" smtClean="0"/>
              <a:t>обученности</a:t>
            </a:r>
            <a:r>
              <a:rPr lang="ru-RU" b="1" dirty="0" smtClean="0"/>
              <a:t> и качество обучения по курсам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1843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198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Успеваемость за 2 года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2936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959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9407" y="836711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1</a:t>
            </a:r>
            <a:r>
              <a:rPr lang="ru-RU" b="1" dirty="0"/>
              <a:t>. На цикловых комиссиях  по результатам сессии выработать конкретные рекомендации по устранению недостатков в преподавании изучаемых </a:t>
            </a:r>
            <a:r>
              <a:rPr lang="ru-RU" b="1" dirty="0" smtClean="0"/>
              <a:t>дисциплин и разместить информацию о результатах зимней сессии.</a:t>
            </a:r>
            <a:endParaRPr lang="ru-RU" dirty="0"/>
          </a:p>
          <a:p>
            <a:r>
              <a:rPr lang="ru-RU" b="1" dirty="0"/>
              <a:t>                                              Отв. ЗДК по </a:t>
            </a:r>
            <a:r>
              <a:rPr lang="ru-RU" b="1" dirty="0" smtClean="0"/>
              <a:t>УМР</a:t>
            </a:r>
            <a:r>
              <a:rPr lang="ru-RU" b="1" dirty="0"/>
              <a:t>, зав. отделениями, методист </a:t>
            </a:r>
            <a:r>
              <a:rPr lang="ru-RU" b="1" dirty="0" smtClean="0"/>
              <a:t>УО,</a:t>
            </a:r>
            <a:endParaRPr lang="ru-RU" dirty="0"/>
          </a:p>
          <a:p>
            <a:r>
              <a:rPr lang="ru-RU" b="1" dirty="0"/>
              <a:t>                                                     </a:t>
            </a:r>
            <a:r>
              <a:rPr lang="ru-RU" b="1" dirty="0" smtClean="0"/>
              <a:t>председатели </a:t>
            </a:r>
            <a:r>
              <a:rPr lang="ru-RU" b="1" dirty="0"/>
              <a:t>ЦК, преподаватели</a:t>
            </a:r>
            <a:endParaRPr lang="ru-RU" dirty="0"/>
          </a:p>
          <a:p>
            <a:r>
              <a:rPr lang="ru-RU" b="1" dirty="0"/>
              <a:t> 	 </a:t>
            </a:r>
            <a:r>
              <a:rPr lang="ru-RU" b="1" dirty="0" smtClean="0"/>
              <a:t>                                                                           Срок </a:t>
            </a:r>
            <a:r>
              <a:rPr lang="ru-RU" b="1" dirty="0"/>
              <a:t>исполнения февраль </a:t>
            </a:r>
            <a:r>
              <a:rPr lang="ru-RU" b="1" dirty="0" smtClean="0"/>
              <a:t>2021г.</a:t>
            </a:r>
            <a:endParaRPr lang="ru-RU" dirty="0"/>
          </a:p>
          <a:p>
            <a:r>
              <a:rPr lang="ru-RU" b="1" dirty="0"/>
              <a:t>2. </a:t>
            </a:r>
            <a:r>
              <a:rPr lang="ru-RU" b="1" dirty="0" smtClean="0"/>
              <a:t>Добиваться показателя качества не ниже 40% за счёт повышения качества преподавания и применения информационно-коммуникативных технологий.</a:t>
            </a:r>
            <a:endParaRPr lang="ru-RU" dirty="0"/>
          </a:p>
          <a:p>
            <a:r>
              <a:rPr lang="ru-RU" b="1" dirty="0"/>
              <a:t>                                       </a:t>
            </a:r>
            <a:r>
              <a:rPr lang="ru-RU" b="1" dirty="0" smtClean="0"/>
              <a:t>     </a:t>
            </a:r>
            <a:r>
              <a:rPr lang="ru-RU" b="1" dirty="0"/>
              <a:t>Отв. ЗДК по </a:t>
            </a:r>
            <a:r>
              <a:rPr lang="ru-RU" b="1" dirty="0" smtClean="0"/>
              <a:t>УМР</a:t>
            </a:r>
            <a:r>
              <a:rPr lang="ru-RU" b="1" dirty="0"/>
              <a:t>, </a:t>
            </a:r>
            <a:r>
              <a:rPr lang="ru-RU" b="1" dirty="0" smtClean="0"/>
              <a:t>  </a:t>
            </a:r>
            <a:r>
              <a:rPr lang="ru-RU" b="1" dirty="0" err="1"/>
              <a:t>зав.отделениями</a:t>
            </a:r>
            <a:r>
              <a:rPr lang="ru-RU" b="1" dirty="0"/>
              <a:t>, методист УО</a:t>
            </a:r>
            <a:endParaRPr lang="ru-RU" dirty="0"/>
          </a:p>
          <a:p>
            <a:r>
              <a:rPr lang="ru-RU" b="1" dirty="0"/>
              <a:t>                                                   Председатели ЦК, преподаватели</a:t>
            </a:r>
            <a:endParaRPr lang="ru-RU" dirty="0"/>
          </a:p>
          <a:p>
            <a:r>
              <a:rPr lang="ru-RU" b="1" dirty="0"/>
              <a:t>                                                  </a:t>
            </a:r>
            <a:r>
              <a:rPr lang="ru-RU" b="1" dirty="0" smtClean="0"/>
              <a:t>                                               </a:t>
            </a:r>
            <a:r>
              <a:rPr lang="ru-RU" b="1" dirty="0"/>
              <a:t>Срок в течение 2 семестра </a:t>
            </a:r>
            <a:r>
              <a:rPr lang="ru-RU" b="1" dirty="0" smtClean="0"/>
              <a:t>2021г.</a:t>
            </a:r>
            <a:endParaRPr lang="ru-RU" dirty="0"/>
          </a:p>
          <a:p>
            <a:r>
              <a:rPr lang="ru-RU" b="1" dirty="0"/>
              <a:t>3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b="1" dirty="0" smtClean="0"/>
              <a:t>Систематически </a:t>
            </a:r>
            <a:r>
              <a:rPr lang="ru-RU" b="1" dirty="0"/>
              <a:t>контролировать  успеваемость </a:t>
            </a:r>
            <a:r>
              <a:rPr lang="ru-RU" b="1" dirty="0" smtClean="0"/>
              <a:t>курсантов, </a:t>
            </a:r>
            <a:r>
              <a:rPr lang="ru-RU" b="1" dirty="0"/>
              <a:t>оказывать воспитательное воздействие на слабоуспевающих курсантов.</a:t>
            </a:r>
            <a:endParaRPr lang="ru-RU" dirty="0"/>
          </a:p>
          <a:p>
            <a:r>
              <a:rPr lang="ru-RU" b="1" dirty="0"/>
              <a:t>         Отв. классные руководители. Срок в течение 2 семестра  </a:t>
            </a:r>
            <a:r>
              <a:rPr lang="ru-RU" b="1" dirty="0" smtClean="0"/>
              <a:t>2021 </a:t>
            </a:r>
            <a:r>
              <a:rPr lang="ru-RU" b="1" dirty="0"/>
              <a:t>г.</a:t>
            </a:r>
          </a:p>
          <a:p>
            <a:r>
              <a:rPr lang="ru-RU" dirty="0"/>
              <a:t> </a:t>
            </a:r>
            <a:r>
              <a:rPr lang="ru-RU" b="1" dirty="0" smtClean="0"/>
              <a:t>4</a:t>
            </a:r>
            <a:r>
              <a:rPr lang="ru-RU" b="1" dirty="0"/>
              <a:t>. </a:t>
            </a:r>
            <a:r>
              <a:rPr lang="ru-RU" b="1" dirty="0" smtClean="0"/>
              <a:t> Организовать </a:t>
            </a:r>
            <a:r>
              <a:rPr lang="ru-RU" b="1" dirty="0"/>
              <a:t>проведение тематических консультаций по наиболее сложным разделам </a:t>
            </a:r>
            <a:r>
              <a:rPr lang="ru-RU" b="1" dirty="0" smtClean="0"/>
              <a:t>курсов.                        </a:t>
            </a:r>
            <a:r>
              <a:rPr lang="ru-RU" b="1" dirty="0"/>
              <a:t>Отв. ЗДК по </a:t>
            </a:r>
            <a:r>
              <a:rPr lang="ru-RU" b="1" dirty="0" smtClean="0"/>
              <a:t>УМР</a:t>
            </a:r>
            <a:r>
              <a:rPr lang="ru-RU" b="1" dirty="0"/>
              <a:t>, </a:t>
            </a:r>
            <a:r>
              <a:rPr lang="ru-RU" b="1" dirty="0" err="1" smtClean="0"/>
              <a:t>зав.отделениями</a:t>
            </a:r>
            <a:r>
              <a:rPr lang="ru-RU" b="1" dirty="0"/>
              <a:t>, </a:t>
            </a:r>
          </a:p>
          <a:p>
            <a:r>
              <a:rPr lang="ru-RU" b="1" dirty="0"/>
              <a:t>                                                   председатели ЦК, преподаватели</a:t>
            </a:r>
          </a:p>
          <a:p>
            <a:r>
              <a:rPr lang="ru-RU" b="1" dirty="0" smtClean="0"/>
              <a:t>                                                                                            Срок  в течение 2 семестра 2021г</a:t>
            </a:r>
            <a:r>
              <a:rPr lang="ru-RU" b="1" dirty="0"/>
              <a:t>.</a:t>
            </a:r>
          </a:p>
          <a:p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88640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Решение педагогического совета: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9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5. Проводить </a:t>
            </a:r>
            <a:r>
              <a:rPr lang="ru-RU" b="1" dirty="0"/>
              <a:t>целенаправленную воспитательную работу с курсантами по уменьшению пропусков занятий, усилить контроль посещения занятий.</a:t>
            </a:r>
            <a:endParaRPr lang="ru-RU" dirty="0"/>
          </a:p>
          <a:p>
            <a:r>
              <a:rPr lang="ru-RU" b="1" dirty="0" smtClean="0"/>
              <a:t>    Отв</a:t>
            </a:r>
            <a:r>
              <a:rPr lang="ru-RU" b="1" dirty="0"/>
              <a:t>. ЗДК по ВР и </a:t>
            </a:r>
            <a:r>
              <a:rPr lang="ru-RU" b="1" dirty="0" smtClean="0"/>
              <a:t>СВ, воспитатели                       Срок </a:t>
            </a:r>
            <a:r>
              <a:rPr lang="ru-RU" b="1" dirty="0"/>
              <a:t>в течение 2 семестра </a:t>
            </a:r>
            <a:r>
              <a:rPr lang="ru-RU" b="1" dirty="0" smtClean="0"/>
              <a:t>2021г.</a:t>
            </a:r>
          </a:p>
          <a:p>
            <a:endParaRPr lang="ru-RU" b="1" dirty="0" smtClean="0"/>
          </a:p>
          <a:p>
            <a:r>
              <a:rPr lang="ru-RU" b="1" dirty="0" smtClean="0"/>
              <a:t>6. </a:t>
            </a:r>
            <a:r>
              <a:rPr lang="ru-RU" b="1" dirty="0"/>
              <a:t>В целях  </a:t>
            </a:r>
            <a:r>
              <a:rPr lang="ru-RU" b="1" dirty="0" smtClean="0"/>
              <a:t>повышения эффективности воспитательного воздействия на </a:t>
            </a:r>
            <a:r>
              <a:rPr lang="ru-RU" b="1" dirty="0"/>
              <a:t>курсантов практиковать информирование родителей о пропусках занятий и академической </a:t>
            </a:r>
            <a:r>
              <a:rPr lang="ru-RU" b="1" dirty="0" smtClean="0"/>
              <a:t>неуспеваемости курсантов </a:t>
            </a:r>
            <a:r>
              <a:rPr lang="ru-RU" b="1" dirty="0"/>
              <a:t>очного обучения с помощью почтовых отправлений, электронной почты на электронные адреса родителей </a:t>
            </a:r>
            <a:r>
              <a:rPr lang="ru-RU" b="1" dirty="0" smtClean="0"/>
              <a:t>курсантов</a:t>
            </a:r>
          </a:p>
          <a:p>
            <a:r>
              <a:rPr lang="ru-RU" b="1" dirty="0" smtClean="0"/>
              <a:t>Отв</a:t>
            </a:r>
            <a:r>
              <a:rPr lang="ru-RU" b="1" dirty="0"/>
              <a:t>. ЗДК по </a:t>
            </a:r>
            <a:r>
              <a:rPr lang="ru-RU" b="1" dirty="0" smtClean="0"/>
              <a:t>УМР</a:t>
            </a:r>
            <a:r>
              <a:rPr lang="ru-RU" b="1" dirty="0"/>
              <a:t>, ЗДК </a:t>
            </a:r>
            <a:r>
              <a:rPr lang="ru-RU" b="1" dirty="0" smtClean="0"/>
              <a:t>по ВР и СВ, зав</a:t>
            </a:r>
            <a:r>
              <a:rPr lang="ru-RU" b="1" dirty="0"/>
              <a:t>. отделениями, </a:t>
            </a:r>
            <a:r>
              <a:rPr lang="ru-RU" b="1" dirty="0" smtClean="0"/>
              <a:t>председатели </a:t>
            </a:r>
            <a:r>
              <a:rPr lang="ru-RU" b="1" dirty="0"/>
              <a:t>ЦК, преподаватели, </a:t>
            </a:r>
            <a:r>
              <a:rPr lang="ru-RU" b="1" dirty="0" smtClean="0"/>
              <a:t>воспитатели.                   </a:t>
            </a:r>
            <a:r>
              <a:rPr lang="ru-RU" b="1" dirty="0"/>
              <a:t>Срок в течение 2 семестра </a:t>
            </a:r>
            <a:r>
              <a:rPr lang="ru-RU" b="1" dirty="0" smtClean="0"/>
              <a:t>2021г</a:t>
            </a:r>
          </a:p>
          <a:p>
            <a:endParaRPr lang="ru-RU" b="1" dirty="0" smtClean="0"/>
          </a:p>
          <a:p>
            <a:r>
              <a:rPr lang="ru-RU" b="1" dirty="0" smtClean="0"/>
              <a:t>7. В </a:t>
            </a:r>
            <a:r>
              <a:rPr lang="ru-RU" b="1" dirty="0"/>
              <a:t>соответствии с требованиями положения о </a:t>
            </a:r>
            <a:r>
              <a:rPr lang="ru-RU" b="1" dirty="0" smtClean="0"/>
              <a:t>зачетной книжке классным </a:t>
            </a:r>
            <a:r>
              <a:rPr lang="ru-RU" b="1" dirty="0"/>
              <a:t>руководителям проверить оформление зачетных книжек </a:t>
            </a:r>
            <a:r>
              <a:rPr lang="ru-RU" b="1" dirty="0" smtClean="0"/>
              <a:t>курсантов.</a:t>
            </a:r>
          </a:p>
          <a:p>
            <a:r>
              <a:rPr lang="ru-RU" b="1" dirty="0"/>
              <a:t>	  Отв. ЗДК по УМР, </a:t>
            </a:r>
            <a:r>
              <a:rPr lang="ru-RU" b="1" dirty="0" err="1"/>
              <a:t>зав.отд</a:t>
            </a:r>
            <a:r>
              <a:rPr lang="ru-RU" b="1" dirty="0"/>
              <a:t>., преподаватели, классные   руководители.</a:t>
            </a:r>
          </a:p>
          <a:p>
            <a:r>
              <a:rPr lang="ru-RU" b="1" dirty="0"/>
              <a:t>                                         Срок исполнения – февраль </a:t>
            </a:r>
            <a:r>
              <a:rPr lang="ru-RU" b="1" dirty="0" smtClean="0"/>
              <a:t>2021г</a:t>
            </a:r>
            <a:r>
              <a:rPr lang="ru-RU" b="1" dirty="0"/>
              <a:t>.</a:t>
            </a:r>
          </a:p>
          <a:p>
            <a:r>
              <a:rPr lang="ru-RU" b="1" dirty="0"/>
              <a:t>8</a:t>
            </a:r>
            <a:r>
              <a:rPr lang="ru-RU" b="1" dirty="0" smtClean="0"/>
              <a:t>.</a:t>
            </a:r>
            <a:r>
              <a:rPr lang="ru-RU" b="1" dirty="0"/>
              <a:t> Информацию </a:t>
            </a:r>
            <a:r>
              <a:rPr lang="ru-RU" b="1" dirty="0" smtClean="0"/>
              <a:t>о воспитательной </a:t>
            </a:r>
            <a:r>
              <a:rPr lang="ru-RU" b="1" dirty="0"/>
              <a:t>работе </a:t>
            </a:r>
            <a:r>
              <a:rPr lang="ru-RU" b="1" dirty="0" smtClean="0"/>
              <a:t> курсантов 3 курса принять </a:t>
            </a:r>
            <a:r>
              <a:rPr lang="ru-RU" b="1" dirty="0"/>
              <a:t>к сведению.</a:t>
            </a:r>
          </a:p>
          <a:p>
            <a:endParaRPr lang="ru-RU" b="1" dirty="0" smtClean="0"/>
          </a:p>
          <a:p>
            <a:r>
              <a:rPr lang="ru-RU" b="1" dirty="0" smtClean="0"/>
              <a:t>9.Утвердить положения о практической подготовке и об учебной и производственной практике.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0557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Количественный состав курсантов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10190"/>
              </p:ext>
            </p:extLst>
          </p:nvPr>
        </p:nvGraphicFramePr>
        <p:xfrm>
          <a:off x="395536" y="165841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43608" y="1196752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Количество курсантов – 939 человек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19526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задолжников за 1 семестр 2020-2021 учебного года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4319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902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/>
              <a:t>Задолжники по колледжу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5745"/>
              </p:ext>
            </p:extLst>
          </p:nvPr>
        </p:nvGraphicFramePr>
        <p:xfrm>
          <a:off x="467543" y="1124745"/>
          <a:ext cx="8424937" cy="54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039"/>
                <a:gridCol w="2758607"/>
                <a:gridCol w="3653291"/>
              </a:tblGrid>
              <a:tr h="125455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группа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Количество </a:t>
                      </a:r>
                    </a:p>
                    <a:p>
                      <a:r>
                        <a:rPr lang="ru-RU" sz="2000" b="1" dirty="0" smtClean="0"/>
                        <a:t>человек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ФИО </a:t>
                      </a:r>
                      <a:r>
                        <a:rPr lang="ru-RU" sz="2000" b="1" dirty="0" err="1" smtClean="0"/>
                        <a:t>кл</a:t>
                      </a:r>
                      <a:r>
                        <a:rPr lang="ru-RU" sz="2000" b="1" dirty="0" smtClean="0"/>
                        <a:t>. руководителя</a:t>
                      </a:r>
                      <a:endParaRPr lang="ru-RU" sz="2000" b="1" dirty="0"/>
                    </a:p>
                  </a:txBody>
                  <a:tcPr/>
                </a:tc>
              </a:tr>
              <a:tr h="52940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15 группа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Корнева Т.В.</a:t>
                      </a:r>
                      <a:endParaRPr lang="ru-RU" sz="2000" b="1" dirty="0"/>
                    </a:p>
                  </a:txBody>
                  <a:tcPr/>
                </a:tc>
              </a:tr>
              <a:tr h="51666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17 группа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Кравченко С.В.</a:t>
                      </a:r>
                      <a:endParaRPr lang="ru-RU" sz="2000" b="1" dirty="0"/>
                    </a:p>
                  </a:txBody>
                  <a:tcPr/>
                </a:tc>
              </a:tr>
              <a:tr h="51666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19 группа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Саблин А.В.</a:t>
                      </a:r>
                      <a:endParaRPr lang="ru-RU" sz="2000" b="1" dirty="0"/>
                    </a:p>
                  </a:txBody>
                  <a:tcPr/>
                </a:tc>
              </a:tr>
              <a:tr h="51666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 группа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Харламова Ю.В.</a:t>
                      </a:r>
                      <a:endParaRPr lang="ru-RU" sz="2000" b="1" dirty="0"/>
                    </a:p>
                  </a:txBody>
                  <a:tcPr/>
                </a:tc>
              </a:tr>
              <a:tr h="51666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33 группа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Курносова</a:t>
                      </a:r>
                      <a:r>
                        <a:rPr lang="ru-RU" sz="2000" b="1" dirty="0" smtClean="0"/>
                        <a:t> Т.А.</a:t>
                      </a:r>
                      <a:endParaRPr lang="ru-RU" sz="2000" b="1" dirty="0"/>
                    </a:p>
                  </a:txBody>
                  <a:tcPr/>
                </a:tc>
              </a:tr>
              <a:tr h="51666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37 группа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Кузенкова</a:t>
                      </a:r>
                      <a:r>
                        <a:rPr lang="ru-RU" sz="2000" b="1" dirty="0" smtClean="0"/>
                        <a:t> Л.С.</a:t>
                      </a:r>
                      <a:endParaRPr lang="ru-RU" sz="2000" b="1" dirty="0"/>
                    </a:p>
                  </a:txBody>
                  <a:tcPr/>
                </a:tc>
              </a:tr>
              <a:tr h="51666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39 группа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Самодуров С.А.</a:t>
                      </a:r>
                      <a:endParaRPr lang="ru-RU" sz="2000" b="1" dirty="0"/>
                    </a:p>
                  </a:txBody>
                  <a:tcPr/>
                </a:tc>
              </a:tr>
              <a:tr h="51666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40 группа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Махмудов Р.Ф.О.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5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Качество обучения по группам </a:t>
            </a:r>
            <a:br>
              <a:rPr lang="ru-RU" b="1" dirty="0" smtClean="0"/>
            </a:br>
            <a:r>
              <a:rPr lang="ru-RU" b="1" dirty="0" smtClean="0"/>
              <a:t>1 курса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7472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440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Качество обучения 2 курс механики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018575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34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Средний балл по группам </a:t>
            </a:r>
            <a:br>
              <a:rPr lang="ru-RU" b="1" dirty="0" smtClean="0"/>
            </a:br>
            <a:r>
              <a:rPr lang="ru-RU" b="1" dirty="0" smtClean="0"/>
              <a:t>2 курс механики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5859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991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Качество обучения 2 курс электроники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3507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flipH="1">
            <a:off x="1979712" y="2620942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3,66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1960" y="16490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Средний балл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2450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3887</TotalTime>
  <Words>521</Words>
  <Application>Microsoft Office PowerPoint</Application>
  <PresentationFormat>Экран (4:3)</PresentationFormat>
  <Paragraphs>186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Garamond</vt:lpstr>
      <vt:lpstr>Times New Roman</vt:lpstr>
      <vt:lpstr>Тема Office</vt:lpstr>
      <vt:lpstr>Презентация PowerPoint</vt:lpstr>
      <vt:lpstr>СТАТИСТИКА ЧИСЛЕННОСТИ КУРСАНТОВ</vt:lpstr>
      <vt:lpstr>Количественный состав курсантов</vt:lpstr>
      <vt:lpstr>Количество задолжников за 1 семестр 2020-2021 учебного года</vt:lpstr>
      <vt:lpstr>Задолжники по колледжу</vt:lpstr>
      <vt:lpstr>Качество обучения по группам  1 курса</vt:lpstr>
      <vt:lpstr>Качество обучения 2 курс механики</vt:lpstr>
      <vt:lpstr>Средний балл по группам  2 курс механики</vt:lpstr>
      <vt:lpstr>Качество обучения 2 курс электроники</vt:lpstr>
      <vt:lpstr>Средний балл по группам 2 курс электроники</vt:lpstr>
      <vt:lpstr>Качество обучения 3 курс механики</vt:lpstr>
      <vt:lpstr>Средний балл по группам 3 курс механики</vt:lpstr>
      <vt:lpstr>Качество обучения 3 курс электроники</vt:lpstr>
      <vt:lpstr>Средний бал по группам  3 курс электроники</vt:lpstr>
      <vt:lpstr>Качество обучения 4 курс механики</vt:lpstr>
      <vt:lpstr>Средний балл по группам  4 курс механики</vt:lpstr>
      <vt:lpstr>Качество обучения 4 курс электроники</vt:lpstr>
      <vt:lpstr>Средний балл по группам  4 курс электроники</vt:lpstr>
      <vt:lpstr>Качество обучения по колледжу</vt:lpstr>
      <vt:lpstr>Уровень обученности и качество обучения по курсам</vt:lpstr>
      <vt:lpstr>Успеваемость за 2 года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179</cp:revision>
  <cp:lastPrinted>2020-02-05T10:49:35Z</cp:lastPrinted>
  <dcterms:created xsi:type="dcterms:W3CDTF">2015-01-20T13:05:33Z</dcterms:created>
  <dcterms:modified xsi:type="dcterms:W3CDTF">2021-02-02T05:14:53Z</dcterms:modified>
</cp:coreProperties>
</file>